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2" r:id="rId2"/>
    <p:sldId id="268" r:id="rId3"/>
    <p:sldId id="287" r:id="rId4"/>
    <p:sldId id="289" r:id="rId5"/>
    <p:sldId id="288" r:id="rId6"/>
    <p:sldId id="257" r:id="rId7"/>
    <p:sldId id="290" r:id="rId8"/>
    <p:sldId id="29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11"/>
    <p:restoredTop sz="94586"/>
  </p:normalViewPr>
  <p:slideViewPr>
    <p:cSldViewPr snapToGrid="0" snapToObjects="1">
      <p:cViewPr>
        <p:scale>
          <a:sx n="102" d="100"/>
          <a:sy n="102" d="100"/>
        </p:scale>
        <p:origin x="840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3.png>
</file>

<file path=ppt/media/image4.tiff>
</file>

<file path=ppt/media/image5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D033BF-187F-7846-8DB4-3C00089C53A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1D569B-BF3A-724D-B8CE-0A2B239DE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119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07A87-6658-6C4E-A7FF-0D2B169E45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68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07A87-6658-6C4E-A7FF-0D2B169E45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629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D07A87-6658-6C4E-A7FF-0D2B169E45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84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EBDBB-1619-6F42-AA3A-71DAA9AE9D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2B0ECD-1DA1-F440-9914-F29190A7D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17345-A196-D049-8F57-A053F1222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9CD5E-3BBA-3A47-8B96-E31DC9DF9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FAD6C-37BB-894A-9CDB-731BC9EE6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15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B4A3-8C13-A64E-9761-ACA492887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2799B2-B735-3048-B65F-F705CE24EF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3DB0B-3C6B-7847-B316-FD816FD9D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83A62-B43E-124E-9C2D-15B9EB861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898FA-300B-8C44-8E89-5A71C6615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056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10D783-672F-3949-87B2-40DCA29BB8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57E49C-D7DD-F748-A5C5-D46DF8DF64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6B170-4A71-CB41-A371-BF0BBA3DA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898C8-14B7-9745-8B3D-12147E2EC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62221-23C1-6C42-BCD6-71C4F682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94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81103-7A6F-CD43-903D-27619DBBA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A3DD3-F669-3F43-ACD3-FF2A32C08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7C598-4FE5-794D-AE92-C2F9C9539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F732D-7C8D-A246-A825-ACD75643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9E047-F9F8-8D46-9090-C1464585F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805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A6784-7FAD-FD47-B139-40BAD6CA7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57641-9C8C-8944-B4DC-9A1CA5FF2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3F825-312A-1E4D-AEFD-34D3607D7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8C93E-F233-AB44-B37E-E12302498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AD48E-E084-0B49-B103-884A00C41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336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8B427-E730-A041-A8F1-68E07FE01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FB99D-8571-6345-86BE-164D6E572A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AAC850-E9DB-B74D-960B-9CA4FD041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9A7F77-FEB2-9D45-ACC6-F98A8490E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FCFCB6-7847-7647-9700-DD3576AC1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9AE4B-F9F2-A846-BF20-789526EFD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22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C5C6D-2DFE-5F40-9C93-96DD810F7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95A51-F091-3645-BDE2-9C4DA2D5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B38C7-616C-3049-83D1-1FADF83498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156D46-75C2-1D4D-9BC9-45551F3D29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29B200-CF54-274F-9500-6E9D3086ED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066E79-7B21-8F4C-A3EA-1DE651FDA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5C6C94-D6FB-2F40-9E08-A97A27775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B95900-5337-AD41-940E-C60382F9A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27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02A8D-7591-DD45-AC2C-DF9229964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196CAE-4146-D94B-A9B2-5A7407EE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494D7D-2C9F-4947-9B6F-FF5DF191A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A17C31-BA44-AB45-B76B-3FDAE85FE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943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8CBFA6-95DD-E740-9477-0B6405DBA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26F716-89BD-0B44-9B88-0B6780F07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8EB4F-F6B2-5742-984A-9AA15552B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70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3ECF0-6A36-4A47-8842-48904A87B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47B0-5253-D141-B8B3-D4B8C55EF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E5D489-70A7-6F44-8C00-0BE4350BF7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FB383-A39E-344B-8DC8-0E85BDF59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111154-C9F2-A040-A657-654A15771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84C5B4-A08A-5144-8221-01D6C9324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96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B2CC9-1417-D542-BB43-183B576C4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E2AA0C-AAA9-8749-BC3D-65DCFD8515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74C00F-F8A8-0549-B074-6C76D8FD7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BCBE9-69A9-DA4A-AA6C-8C6349AC3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B2D23B-1760-6F43-96DA-1A27AA299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E455B5-6F8B-9648-B255-7036BCFDF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019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901FA3-9AB8-7346-BFA3-CBC08C532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EEFED-43E3-C34D-AEFD-00790B468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478F3-F8C8-BF4E-96BD-8483AE1F46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CE993-DD5C-4848-80FA-E3FA3741396F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0E89A-86F8-B64D-BFD1-0101CFE540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95692-E456-8348-8BEC-F85E930837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FE194-560F-E743-96CA-99DBD408D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39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A9FB097-4186-194C-AF73-306F78611046}"/>
              </a:ext>
            </a:extLst>
          </p:cNvPr>
          <p:cNvSpPr/>
          <p:nvPr/>
        </p:nvSpPr>
        <p:spPr>
          <a:xfrm>
            <a:off x="-2" y="6090123"/>
            <a:ext cx="12192000" cy="767877"/>
          </a:xfrm>
          <a:prstGeom prst="rect">
            <a:avLst/>
          </a:prstGeom>
          <a:solidFill>
            <a:srgbClr val="4472C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73CBE93-62BE-1C48-97EA-0BA2F7B401E1}"/>
              </a:ext>
            </a:extLst>
          </p:cNvPr>
          <p:cNvSpPr txBox="1"/>
          <p:nvPr/>
        </p:nvSpPr>
        <p:spPr>
          <a:xfrm>
            <a:off x="851705" y="1310528"/>
            <a:ext cx="840840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>
                    <a:lumMod val="95000"/>
                  </a:schemeClr>
                </a:solidFill>
                <a:latin typeface="Avenir Next" panose="020B0503020202020204" pitchFamily="34" charset="0"/>
                <a:ea typeface="Gulim" panose="020B0600000101010101" pitchFamily="34" charset="-127"/>
                <a:cs typeface="Arial" panose="020B0604020202020204" pitchFamily="34" charset="0"/>
              </a:rPr>
              <a:t>The role of vapor pressure deficit in crop yield </a:t>
            </a:r>
          </a:p>
          <a:p>
            <a:r>
              <a:rPr lang="en-US" sz="3000" dirty="0">
                <a:solidFill>
                  <a:schemeClr val="bg1">
                    <a:lumMod val="95000"/>
                  </a:schemeClr>
                </a:solidFill>
                <a:latin typeface="Avenir Next" panose="020B0503020202020204" pitchFamily="34" charset="0"/>
                <a:ea typeface="Gulim" panose="020B0600000101010101" pitchFamily="34" charset="-127"/>
                <a:cs typeface="Arial" panose="020B0604020202020204" pitchFamily="34" charset="0"/>
              </a:rPr>
              <a:t>under a changing climate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Avenir Next" panose="020B0503020202020204" pitchFamily="34" charset="0"/>
                <a:ea typeface="Gulim" panose="020B0600000101010101" pitchFamily="34" charset="-127"/>
                <a:cs typeface="Arial" panose="020B0604020202020204" pitchFamily="34" charset="0"/>
              </a:rPr>
              <a:t>Jennifer Hsiao, Abigail L.S. Swann, Soo-Hyung Kim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Avenir Next" panose="020B0503020202020204" pitchFamily="34" charset="0"/>
                <a:ea typeface="Gulim" panose="020B0600000101010101" pitchFamily="34" charset="-127"/>
                <a:cs typeface="Arial" panose="020B0604020202020204" pitchFamily="34" charset="0"/>
              </a:rPr>
              <a:t>University of Washington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2B36DE61-70DA-9647-B7F4-F6E7BFC9B1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82" r="16367" b="13023"/>
          <a:stretch/>
        </p:blipFill>
        <p:spPr>
          <a:xfrm>
            <a:off x="2065157" y="2670629"/>
            <a:ext cx="7582951" cy="341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635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A9FB097-4186-194C-AF73-306F78611046}"/>
              </a:ext>
            </a:extLst>
          </p:cNvPr>
          <p:cNvSpPr/>
          <p:nvPr/>
        </p:nvSpPr>
        <p:spPr>
          <a:xfrm>
            <a:off x="-2" y="6090123"/>
            <a:ext cx="12192000" cy="767877"/>
          </a:xfrm>
          <a:prstGeom prst="rect">
            <a:avLst/>
          </a:prstGeom>
          <a:solidFill>
            <a:srgbClr val="4472C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407DF61-62F7-D44E-9D5C-45AC6963DF2F}"/>
              </a:ext>
            </a:extLst>
          </p:cNvPr>
          <p:cNvSpPr/>
          <p:nvPr/>
        </p:nvSpPr>
        <p:spPr>
          <a:xfrm>
            <a:off x="671785" y="2637109"/>
            <a:ext cx="2250012" cy="2013984"/>
          </a:xfrm>
          <a:prstGeom prst="ellipse">
            <a:avLst/>
          </a:prstGeom>
          <a:solidFill>
            <a:schemeClr val="accent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latin typeface="Arial" charset="0"/>
                <a:ea typeface="Arial" charset="0"/>
                <a:cs typeface="Arial" charset="0"/>
              </a:rPr>
              <a:t>Temp</a:t>
            </a:r>
            <a:endParaRPr lang="en-US" sz="2500" baseline="-25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FC1EE43-0E4A-F240-BA53-975D76DF0710}"/>
              </a:ext>
            </a:extLst>
          </p:cNvPr>
          <p:cNvSpPr/>
          <p:nvPr/>
        </p:nvSpPr>
        <p:spPr>
          <a:xfrm>
            <a:off x="2258885" y="2637109"/>
            <a:ext cx="2250012" cy="2013984"/>
          </a:xfrm>
          <a:prstGeom prst="ellipse">
            <a:avLst/>
          </a:prstGeom>
          <a:solidFill>
            <a:srgbClr val="AE77C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latin typeface="Arial" charset="0"/>
                <a:ea typeface="Arial" charset="0"/>
                <a:cs typeface="Arial" charset="0"/>
              </a:rPr>
              <a:t>VPD</a:t>
            </a:r>
            <a:endParaRPr lang="en-US" sz="2500" baseline="-25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DE86BE0-9D65-A84E-B07B-3D824CD76156}"/>
              </a:ext>
            </a:extLst>
          </p:cNvPr>
          <p:cNvSpPr txBox="1"/>
          <p:nvPr/>
        </p:nvSpPr>
        <p:spPr>
          <a:xfrm>
            <a:off x="681104" y="849215"/>
            <a:ext cx="69234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>
                    <a:lumMod val="95000"/>
                  </a:schemeClr>
                </a:solidFill>
                <a:latin typeface="Avenir Next" panose="020B0503020202020204" pitchFamily="34" charset="0"/>
                <a:ea typeface="Gulim" panose="020B0600000101010101" pitchFamily="34" charset="-127"/>
                <a:cs typeface="Arial" panose="020B0604020202020204" pitchFamily="34" charset="0"/>
              </a:rPr>
              <a:t>Tight coupling between </a:t>
            </a:r>
          </a:p>
          <a:p>
            <a:r>
              <a:rPr lang="en-US" sz="3000" dirty="0">
                <a:solidFill>
                  <a:schemeClr val="bg1">
                    <a:lumMod val="95000"/>
                  </a:schemeClr>
                </a:solidFill>
                <a:latin typeface="Avenir Next" panose="020B0503020202020204" pitchFamily="34" charset="0"/>
                <a:ea typeface="Gulim" panose="020B0600000101010101" pitchFamily="34" charset="-127"/>
                <a:cs typeface="Arial" panose="020B0604020202020204" pitchFamily="34" charset="0"/>
              </a:rPr>
              <a:t>temperature &amp; vapor pressure deficit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Avenir Next" panose="020B0503020202020204" pitchFamily="34" charset="0"/>
              <a:ea typeface="Gulim" panose="020B0600000101010101" pitchFamily="34" charset="-127"/>
              <a:cs typeface="Arial" panose="020B0604020202020204" pitchFamily="34" charset="0"/>
            </a:endParaRP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0DF67680-5108-AF47-8161-F86022A44D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82" r="16367" b="13023"/>
          <a:stretch/>
        </p:blipFill>
        <p:spPr>
          <a:xfrm>
            <a:off x="671785" y="3644101"/>
            <a:ext cx="5424213" cy="24460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34A918-5F44-A948-A14B-317FBEAF14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7" t="11479" r="4636" b="15643"/>
          <a:stretch/>
        </p:blipFill>
        <p:spPr>
          <a:xfrm>
            <a:off x="6920929" y="2333791"/>
            <a:ext cx="3835344" cy="27800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F60F15-48A6-3A45-953B-AEADE1648909}"/>
              </a:ext>
            </a:extLst>
          </p:cNvPr>
          <p:cNvSpPr txBox="1"/>
          <p:nvPr/>
        </p:nvSpPr>
        <p:spPr>
          <a:xfrm rot="16200000">
            <a:off x="5968896" y="3553979"/>
            <a:ext cx="1477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ea typeface="Arial" charset="0"/>
                <a:cs typeface="Arial" charset="0"/>
              </a:rPr>
              <a:t>Water Vapor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C1F941-DA60-0B4C-A387-A1394ABDC609}"/>
              </a:ext>
            </a:extLst>
          </p:cNvPr>
          <p:cNvSpPr txBox="1"/>
          <p:nvPr/>
        </p:nvSpPr>
        <p:spPr>
          <a:xfrm>
            <a:off x="6870899" y="5154210"/>
            <a:ext cx="7482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ea typeface="Arial" charset="0"/>
                <a:cs typeface="Arial" charset="0"/>
              </a:rPr>
              <a:t>Temp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C4905910-ED8A-7E47-8AC9-BD7D7695D64D}"/>
              </a:ext>
            </a:extLst>
          </p:cNvPr>
          <p:cNvSpPr/>
          <p:nvPr/>
        </p:nvSpPr>
        <p:spPr>
          <a:xfrm>
            <a:off x="6963091" y="2424436"/>
            <a:ext cx="2533650" cy="2355850"/>
          </a:xfrm>
          <a:custGeom>
            <a:avLst/>
            <a:gdLst>
              <a:gd name="connsiteX0" fmla="*/ 0 w 3378200"/>
              <a:gd name="connsiteY0" fmla="*/ 3141133 h 3141133"/>
              <a:gd name="connsiteX1" fmla="*/ 677333 w 3378200"/>
              <a:gd name="connsiteY1" fmla="*/ 2895600 h 3141133"/>
              <a:gd name="connsiteX2" fmla="*/ 1380067 w 3378200"/>
              <a:gd name="connsiteY2" fmla="*/ 2523066 h 3141133"/>
              <a:gd name="connsiteX3" fmla="*/ 1947333 w 3378200"/>
              <a:gd name="connsiteY3" fmla="*/ 2074333 h 3141133"/>
              <a:gd name="connsiteX4" fmla="*/ 2480733 w 3378200"/>
              <a:gd name="connsiteY4" fmla="*/ 1490133 h 3141133"/>
              <a:gd name="connsiteX5" fmla="*/ 2988733 w 3378200"/>
              <a:gd name="connsiteY5" fmla="*/ 753533 h 3141133"/>
              <a:gd name="connsiteX6" fmla="*/ 3378200 w 3378200"/>
              <a:gd name="connsiteY6" fmla="*/ 0 h 3141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8200" h="3141133">
                <a:moveTo>
                  <a:pt x="0" y="3141133"/>
                </a:moveTo>
                <a:cubicBezTo>
                  <a:pt x="223661" y="3069872"/>
                  <a:pt x="447322" y="2998611"/>
                  <a:pt x="677333" y="2895600"/>
                </a:cubicBezTo>
                <a:cubicBezTo>
                  <a:pt x="907344" y="2792589"/>
                  <a:pt x="1168400" y="2659944"/>
                  <a:pt x="1380067" y="2523066"/>
                </a:cubicBezTo>
                <a:cubicBezTo>
                  <a:pt x="1591734" y="2386188"/>
                  <a:pt x="1763889" y="2246488"/>
                  <a:pt x="1947333" y="2074333"/>
                </a:cubicBezTo>
                <a:cubicBezTo>
                  <a:pt x="2130777" y="1902178"/>
                  <a:pt x="2307166" y="1710266"/>
                  <a:pt x="2480733" y="1490133"/>
                </a:cubicBezTo>
                <a:cubicBezTo>
                  <a:pt x="2654300" y="1270000"/>
                  <a:pt x="2839155" y="1001888"/>
                  <a:pt x="2988733" y="753533"/>
                </a:cubicBezTo>
                <a:cubicBezTo>
                  <a:pt x="3138311" y="505178"/>
                  <a:pt x="3258255" y="252589"/>
                  <a:pt x="3378200" y="0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FEF4905E-EA3A-F24A-A61B-B7E65DDFF0D0}"/>
              </a:ext>
            </a:extLst>
          </p:cNvPr>
          <p:cNvSpPr/>
          <p:nvPr/>
        </p:nvSpPr>
        <p:spPr>
          <a:xfrm>
            <a:off x="6963091" y="2510837"/>
            <a:ext cx="3721211" cy="2409245"/>
          </a:xfrm>
          <a:custGeom>
            <a:avLst/>
            <a:gdLst>
              <a:gd name="connsiteX0" fmla="*/ 0 w 4961614"/>
              <a:gd name="connsiteY0" fmla="*/ 3212327 h 3212327"/>
              <a:gd name="connsiteX1" fmla="*/ 532737 w 4961614"/>
              <a:gd name="connsiteY1" fmla="*/ 3140765 h 3212327"/>
              <a:gd name="connsiteX2" fmla="*/ 1606163 w 4961614"/>
              <a:gd name="connsiteY2" fmla="*/ 2910177 h 3212327"/>
              <a:gd name="connsiteX3" fmla="*/ 2401294 w 4961614"/>
              <a:gd name="connsiteY3" fmla="*/ 2592125 h 3212327"/>
              <a:gd name="connsiteX4" fmla="*/ 3228230 w 4961614"/>
              <a:gd name="connsiteY4" fmla="*/ 2083242 h 3212327"/>
              <a:gd name="connsiteX5" fmla="*/ 3808675 w 4961614"/>
              <a:gd name="connsiteY5" fmla="*/ 1590261 h 3212327"/>
              <a:gd name="connsiteX6" fmla="*/ 4508390 w 4961614"/>
              <a:gd name="connsiteY6" fmla="*/ 723568 h 3212327"/>
              <a:gd name="connsiteX7" fmla="*/ 4961614 w 4961614"/>
              <a:gd name="connsiteY7" fmla="*/ 0 h 3212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61614" h="3212327">
                <a:moveTo>
                  <a:pt x="0" y="3212327"/>
                </a:moveTo>
                <a:cubicBezTo>
                  <a:pt x="132521" y="3201725"/>
                  <a:pt x="265043" y="3191123"/>
                  <a:pt x="532737" y="3140765"/>
                </a:cubicBezTo>
                <a:cubicBezTo>
                  <a:pt x="800431" y="3090407"/>
                  <a:pt x="1294737" y="3001617"/>
                  <a:pt x="1606163" y="2910177"/>
                </a:cubicBezTo>
                <a:cubicBezTo>
                  <a:pt x="1917589" y="2818737"/>
                  <a:pt x="2130950" y="2729947"/>
                  <a:pt x="2401294" y="2592125"/>
                </a:cubicBezTo>
                <a:cubicBezTo>
                  <a:pt x="2671638" y="2454303"/>
                  <a:pt x="2993667" y="2250219"/>
                  <a:pt x="3228230" y="2083242"/>
                </a:cubicBezTo>
                <a:cubicBezTo>
                  <a:pt x="3462793" y="1916265"/>
                  <a:pt x="3595315" y="1816873"/>
                  <a:pt x="3808675" y="1590261"/>
                </a:cubicBezTo>
                <a:cubicBezTo>
                  <a:pt x="4022035" y="1363649"/>
                  <a:pt x="4316234" y="988611"/>
                  <a:pt x="4508390" y="723568"/>
                </a:cubicBezTo>
                <a:cubicBezTo>
                  <a:pt x="4700547" y="458524"/>
                  <a:pt x="4831080" y="229262"/>
                  <a:pt x="4961614" y="0"/>
                </a:cubicBezTo>
              </a:path>
            </a:pathLst>
          </a:custGeom>
          <a:noFill/>
          <a:ln w="38100">
            <a:solidFill>
              <a:srgbClr val="AB79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6A3B19C-25D3-C246-9E76-D91772E7A43B}"/>
              </a:ext>
            </a:extLst>
          </p:cNvPr>
          <p:cNvCxnSpPr>
            <a:cxnSpLocks/>
          </p:cNvCxnSpPr>
          <p:nvPr/>
        </p:nvCxnSpPr>
        <p:spPr>
          <a:xfrm flipH="1" flipV="1">
            <a:off x="8435682" y="3947451"/>
            <a:ext cx="1" cy="657740"/>
          </a:xfrm>
          <a:prstGeom prst="straightConnector1">
            <a:avLst/>
          </a:prstGeom>
          <a:ln w="63500">
            <a:solidFill>
              <a:srgbClr val="D883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624CD58-3738-B242-9C6A-71D61BF96249}"/>
              </a:ext>
            </a:extLst>
          </p:cNvPr>
          <p:cNvCxnSpPr/>
          <p:nvPr/>
        </p:nvCxnSpPr>
        <p:spPr>
          <a:xfrm flipH="1" flipV="1">
            <a:off x="9297772" y="2779135"/>
            <a:ext cx="8429" cy="1340576"/>
          </a:xfrm>
          <a:prstGeom prst="straightConnector1">
            <a:avLst/>
          </a:prstGeom>
          <a:ln w="63500">
            <a:solidFill>
              <a:srgbClr val="D883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7EAF864-6817-944B-8719-1C179EEA7BF4}"/>
              </a:ext>
            </a:extLst>
          </p:cNvPr>
          <p:cNvSpPr txBox="1"/>
          <p:nvPr/>
        </p:nvSpPr>
        <p:spPr>
          <a:xfrm rot="5400000">
            <a:off x="9251359" y="3268645"/>
            <a:ext cx="580608" cy="323165"/>
          </a:xfrm>
          <a:prstGeom prst="rect">
            <a:avLst/>
          </a:prstGeom>
          <a:solidFill>
            <a:srgbClr val="D883FF">
              <a:alpha val="80000"/>
            </a:srgbClr>
          </a:solidFill>
          <a:ln w="15875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VPD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C524AA-A35E-1A47-9699-CDC39AAF583E}"/>
              </a:ext>
            </a:extLst>
          </p:cNvPr>
          <p:cNvSpPr txBox="1"/>
          <p:nvPr/>
        </p:nvSpPr>
        <p:spPr>
          <a:xfrm rot="5400000">
            <a:off x="8137096" y="5346269"/>
            <a:ext cx="655436" cy="323165"/>
          </a:xfrm>
          <a:prstGeom prst="rect">
            <a:avLst/>
          </a:prstGeom>
          <a:solidFill>
            <a:srgbClr val="FF9300">
              <a:alpha val="80000"/>
            </a:srgbClr>
          </a:solidFill>
          <a:ln w="15875">
            <a:noFill/>
          </a:ln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Temp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A394F8-D612-F44C-8FC4-0FA1B679F49C}"/>
              </a:ext>
            </a:extLst>
          </p:cNvPr>
          <p:cNvSpPr txBox="1"/>
          <p:nvPr/>
        </p:nvSpPr>
        <p:spPr>
          <a:xfrm rot="5400000">
            <a:off x="9052361" y="5346269"/>
            <a:ext cx="655436" cy="323165"/>
          </a:xfrm>
          <a:prstGeom prst="rect">
            <a:avLst/>
          </a:prstGeom>
          <a:solidFill>
            <a:srgbClr val="FF9300">
              <a:alpha val="80000"/>
            </a:srgbClr>
          </a:solidFill>
          <a:ln w="15875">
            <a:noFill/>
          </a:ln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Temp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6C8044C-F300-C34E-AD75-1FA43CE9517F}"/>
              </a:ext>
            </a:extLst>
          </p:cNvPr>
          <p:cNvSpPr/>
          <p:nvPr/>
        </p:nvSpPr>
        <p:spPr>
          <a:xfrm>
            <a:off x="8375749" y="5017436"/>
            <a:ext cx="142600" cy="129095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0AD0B1-B566-1D46-951C-0F1CCA203859}"/>
              </a:ext>
            </a:extLst>
          </p:cNvPr>
          <p:cNvSpPr/>
          <p:nvPr/>
        </p:nvSpPr>
        <p:spPr>
          <a:xfrm>
            <a:off x="9308778" y="5017436"/>
            <a:ext cx="142600" cy="129095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0BA291B-FB87-F440-94B3-1213C38246F8}"/>
              </a:ext>
            </a:extLst>
          </p:cNvPr>
          <p:cNvCxnSpPr>
            <a:cxnSpLocks/>
          </p:cNvCxnSpPr>
          <p:nvPr/>
        </p:nvCxnSpPr>
        <p:spPr>
          <a:xfrm>
            <a:off x="8637089" y="5097314"/>
            <a:ext cx="581240" cy="0"/>
          </a:xfrm>
          <a:prstGeom prst="straightConnector1">
            <a:avLst/>
          </a:prstGeom>
          <a:ln w="63500">
            <a:solidFill>
              <a:schemeClr val="accent2">
                <a:alpha val="7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EEE32C9-DEBB-1842-AEEC-689817460B3C}"/>
              </a:ext>
            </a:extLst>
          </p:cNvPr>
          <p:cNvSpPr txBox="1"/>
          <p:nvPr/>
        </p:nvSpPr>
        <p:spPr>
          <a:xfrm>
            <a:off x="8668535" y="4477530"/>
            <a:ext cx="20172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ea typeface="Arial" charset="0"/>
                <a:cs typeface="Arial" charset="0"/>
              </a:rPr>
              <a:t>Non-saturated Air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F41745-8E9B-DD44-AA3E-795EC5325822}"/>
              </a:ext>
            </a:extLst>
          </p:cNvPr>
          <p:cNvSpPr txBox="1"/>
          <p:nvPr/>
        </p:nvSpPr>
        <p:spPr>
          <a:xfrm>
            <a:off x="7319291" y="3007899"/>
            <a:ext cx="1525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ea typeface="Arial" charset="0"/>
                <a:cs typeface="Arial" charset="0"/>
              </a:rPr>
              <a:t>Saturated Air</a:t>
            </a:r>
          </a:p>
        </p:txBody>
      </p:sp>
    </p:spTree>
    <p:extLst>
      <p:ext uri="{BB962C8B-B14F-4D97-AF65-F5344CB8AC3E}">
        <p14:creationId xmlns:p14="http://schemas.microsoft.com/office/powerpoint/2010/main" val="3963210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0A3BC3E-ACA9-524C-84A5-FD606311D679}"/>
              </a:ext>
            </a:extLst>
          </p:cNvPr>
          <p:cNvGrpSpPr/>
          <p:nvPr/>
        </p:nvGrpSpPr>
        <p:grpSpPr>
          <a:xfrm>
            <a:off x="5738990" y="2278184"/>
            <a:ext cx="4704925" cy="2939273"/>
            <a:chOff x="5738990" y="1662456"/>
            <a:chExt cx="5541456" cy="3555002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C22506C1-61A3-944F-9AA4-95872F5FD4DF}"/>
                </a:ext>
              </a:extLst>
            </p:cNvPr>
            <p:cNvGrpSpPr/>
            <p:nvPr/>
          </p:nvGrpSpPr>
          <p:grpSpPr>
            <a:xfrm>
              <a:off x="6496211" y="1662456"/>
              <a:ext cx="4784235" cy="3555002"/>
              <a:chOff x="5796964" y="1662456"/>
              <a:chExt cx="4784235" cy="3555002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FAF62947-CBA9-D94A-94C3-0B78C36E76AB}"/>
                  </a:ext>
                </a:extLst>
              </p:cNvPr>
              <p:cNvGrpSpPr/>
              <p:nvPr/>
            </p:nvGrpSpPr>
            <p:grpSpPr>
              <a:xfrm>
                <a:off x="5796964" y="1662456"/>
                <a:ext cx="4784235" cy="3555002"/>
                <a:chOff x="5796964" y="1662456"/>
                <a:chExt cx="4784235" cy="3555002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335D5E92-EAC1-5944-89DF-37B2F0858EA3}"/>
                    </a:ext>
                  </a:extLst>
                </p:cNvPr>
                <p:cNvGrpSpPr/>
                <p:nvPr/>
              </p:nvGrpSpPr>
              <p:grpSpPr>
                <a:xfrm>
                  <a:off x="5796964" y="1662456"/>
                  <a:ext cx="4784235" cy="3555002"/>
                  <a:chOff x="5796964" y="1662456"/>
                  <a:chExt cx="4784235" cy="3555002"/>
                </a:xfrm>
              </p:grpSpPr>
              <p:grpSp>
                <p:nvGrpSpPr>
                  <p:cNvPr id="52" name="Group 51">
                    <a:extLst>
                      <a:ext uri="{FF2B5EF4-FFF2-40B4-BE49-F238E27FC236}">
                        <a16:creationId xmlns:a16="http://schemas.microsoft.com/office/drawing/2014/main" id="{28ADF54B-946E-224C-B464-BF8C1AA9310E}"/>
                      </a:ext>
                    </a:extLst>
                  </p:cNvPr>
                  <p:cNvGrpSpPr/>
                  <p:nvPr/>
                </p:nvGrpSpPr>
                <p:grpSpPr>
                  <a:xfrm>
                    <a:off x="5796964" y="1662456"/>
                    <a:ext cx="4784235" cy="3555002"/>
                    <a:chOff x="5796964" y="1662456"/>
                    <a:chExt cx="4784235" cy="3555002"/>
                  </a:xfrm>
                </p:grpSpPr>
                <p:grpSp>
                  <p:nvGrpSpPr>
                    <p:cNvPr id="50" name="Group 49">
                      <a:extLst>
                        <a:ext uri="{FF2B5EF4-FFF2-40B4-BE49-F238E27FC236}">
                          <a16:creationId xmlns:a16="http://schemas.microsoft.com/office/drawing/2014/main" id="{AB770A52-3FDF-8C4F-86E7-5E64A484A28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796964" y="1662456"/>
                      <a:ext cx="4784235" cy="3555002"/>
                      <a:chOff x="5796964" y="1662456"/>
                      <a:chExt cx="4784235" cy="3555002"/>
                    </a:xfrm>
                  </p:grpSpPr>
                  <p:grpSp>
                    <p:nvGrpSpPr>
                      <p:cNvPr id="48" name="Group 47">
                        <a:extLst>
                          <a:ext uri="{FF2B5EF4-FFF2-40B4-BE49-F238E27FC236}">
                            <a16:creationId xmlns:a16="http://schemas.microsoft.com/office/drawing/2014/main" id="{8335C1B5-B847-4545-8DD6-DB9B8F2092E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796964" y="1662456"/>
                        <a:ext cx="4784235" cy="3555002"/>
                        <a:chOff x="5796964" y="1662456"/>
                        <a:chExt cx="4784235" cy="3555002"/>
                      </a:xfrm>
                    </p:grpSpPr>
                    <p:grpSp>
                      <p:nvGrpSpPr>
                        <p:cNvPr id="45" name="Group 44">
                          <a:extLst>
                            <a:ext uri="{FF2B5EF4-FFF2-40B4-BE49-F238E27FC236}">
                              <a16:creationId xmlns:a16="http://schemas.microsoft.com/office/drawing/2014/main" id="{258282C0-7251-0042-8ABE-A1127D84C2B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5796964" y="1662456"/>
                          <a:ext cx="4784235" cy="3555002"/>
                          <a:chOff x="5796964" y="1662456"/>
                          <a:chExt cx="4784235" cy="3555002"/>
                        </a:xfrm>
                      </p:grpSpPr>
                      <p:grpSp>
                        <p:nvGrpSpPr>
                          <p:cNvPr id="41" name="Group 40">
                            <a:extLst>
                              <a:ext uri="{FF2B5EF4-FFF2-40B4-BE49-F238E27FC236}">
                                <a16:creationId xmlns:a16="http://schemas.microsoft.com/office/drawing/2014/main" id="{CBBA703B-DE9B-EB49-B79E-DB365AF6DFD3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5796964" y="1869577"/>
                            <a:ext cx="4784235" cy="3347881"/>
                            <a:chOff x="5796964" y="1869577"/>
                            <a:chExt cx="4784235" cy="3347881"/>
                          </a:xfrm>
                        </p:grpSpPr>
                        <p:pic>
                          <p:nvPicPr>
                            <p:cNvPr id="9" name="Picture 8">
                              <a:extLst>
                                <a:ext uri="{FF2B5EF4-FFF2-40B4-BE49-F238E27FC236}">
                                  <a16:creationId xmlns:a16="http://schemas.microsoft.com/office/drawing/2014/main" id="{A345AFD9-73E7-F249-AAE3-957BC018EF15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 rotWithShape="1">
                            <a:blip r:embed="rId3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b="39448"/>
                            <a:stretch/>
                          </p:blipFill>
                          <p:spPr>
                            <a:xfrm>
                              <a:off x="5796964" y="1869577"/>
                              <a:ext cx="4784235" cy="3347881"/>
                            </a:xfrm>
                            <a:prstGeom prst="rect">
                              <a:avLst/>
                            </a:prstGeom>
                          </p:spPr>
                        </p:pic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B87BC3B7-5FC5-8D4B-BD15-F3F1C4EC9B1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998445" y="3093057"/>
                              <a:ext cx="1425408" cy="1099281"/>
                            </a:xfrm>
                            <a:prstGeom prst="ellipse">
                              <a:avLst/>
                            </a:prstGeom>
                            <a:solidFill>
                              <a:schemeClr val="tx2">
                                <a:lumMod val="75000"/>
                              </a:schemeClr>
                            </a:solidFill>
                            <a:ln>
                              <a:noFill/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</p:grpSp>
                      <p:sp>
                        <p:nvSpPr>
                          <p:cNvPr id="43" name="Rectangle 42">
                            <a:extLst>
                              <a:ext uri="{FF2B5EF4-FFF2-40B4-BE49-F238E27FC236}">
                                <a16:creationId xmlns:a16="http://schemas.microsoft.com/office/drawing/2014/main" id="{E6CB7868-6FB4-254D-90B1-5457BF8B722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50179" y="1662456"/>
                            <a:ext cx="1320797" cy="557937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75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4" name="Rectangle 43">
                            <a:extLst>
                              <a:ext uri="{FF2B5EF4-FFF2-40B4-BE49-F238E27FC236}">
                                <a16:creationId xmlns:a16="http://schemas.microsoft.com/office/drawing/2014/main" id="{6C4B43BF-ABED-5449-B500-85FEE0F4B70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8357870" y="2417870"/>
                            <a:ext cx="1133058" cy="453601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75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6" name="Oval 45">
                          <a:extLst>
                            <a:ext uri="{FF2B5EF4-FFF2-40B4-BE49-F238E27FC236}">
                              <a16:creationId xmlns:a16="http://schemas.microsoft.com/office/drawing/2014/main" id="{9A28091B-693C-6E4B-A426-A6FBBF88B86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416685">
                          <a:off x="6795748" y="4102839"/>
                          <a:ext cx="568431" cy="291781"/>
                        </a:xfrm>
                        <a:prstGeom prst="ellipse">
                          <a:avLst/>
                        </a:prstGeom>
                        <a:solidFill>
                          <a:schemeClr val="tx2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7" name="Oval 46">
                          <a:extLst>
                            <a:ext uri="{FF2B5EF4-FFF2-40B4-BE49-F238E27FC236}">
                              <a16:creationId xmlns:a16="http://schemas.microsoft.com/office/drawing/2014/main" id="{3D29244F-3006-0748-850A-F98B65B25F9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416685">
                          <a:off x="7083545" y="3739498"/>
                          <a:ext cx="536237" cy="424757"/>
                        </a:xfrm>
                        <a:prstGeom prst="ellipse">
                          <a:avLst/>
                        </a:prstGeom>
                        <a:solidFill>
                          <a:schemeClr val="tx2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sp>
                    <p:nvSpPr>
                      <p:cNvPr id="49" name="Oval 48">
                        <a:extLst>
                          <a:ext uri="{FF2B5EF4-FFF2-40B4-BE49-F238E27FC236}">
                            <a16:creationId xmlns:a16="http://schemas.microsoft.com/office/drawing/2014/main" id="{C9CFD543-E18D-F748-8EE6-BEFE735C942D}"/>
                          </a:ext>
                        </a:extLst>
                      </p:cNvPr>
                      <p:cNvSpPr/>
                      <p:nvPr/>
                    </p:nvSpPr>
                    <p:spPr>
                      <a:xfrm rot="4926118">
                        <a:off x="7637575" y="3865760"/>
                        <a:ext cx="488901" cy="312660"/>
                      </a:xfrm>
                      <a:prstGeom prst="ellipse">
                        <a:avLst/>
                      </a:prstGeom>
                      <a:solidFill>
                        <a:schemeClr val="tx2">
                          <a:lumMod val="75000"/>
                        </a:scheme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1" name="Oval 50">
                      <a:extLst>
                        <a:ext uri="{FF2B5EF4-FFF2-40B4-BE49-F238E27FC236}">
                          <a16:creationId xmlns:a16="http://schemas.microsoft.com/office/drawing/2014/main" id="{06194742-4CBE-884D-81FB-4734BB70E975}"/>
                        </a:ext>
                      </a:extLst>
                    </p:cNvPr>
                    <p:cNvSpPr/>
                    <p:nvPr/>
                  </p:nvSpPr>
                  <p:spPr>
                    <a:xfrm rot="409506">
                      <a:off x="6829075" y="3911018"/>
                      <a:ext cx="241508" cy="172251"/>
                    </a:xfrm>
                    <a:prstGeom prst="ellipse">
                      <a:avLst/>
                    </a:prstGeom>
                    <a:solidFill>
                      <a:schemeClr val="tx2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9BA71C51-47B8-2D4A-9449-4D5A50FF27C3}"/>
                      </a:ext>
                    </a:extLst>
                  </p:cNvPr>
                  <p:cNvSpPr/>
                  <p:nvPr/>
                </p:nvSpPr>
                <p:spPr>
                  <a:xfrm rot="409506">
                    <a:off x="7062654" y="3863122"/>
                    <a:ext cx="241508" cy="172251"/>
                  </a:xfrm>
                  <a:prstGeom prst="ellipse">
                    <a:avLst/>
                  </a:pr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B8014AA7-002E-EA43-81F1-6DFD1DC27583}"/>
                    </a:ext>
                  </a:extLst>
                </p:cNvPr>
                <p:cNvSpPr/>
                <p:nvPr/>
              </p:nvSpPr>
              <p:spPr>
                <a:xfrm rot="409506">
                  <a:off x="7459402" y="3841588"/>
                  <a:ext cx="241508" cy="172251"/>
                </a:xfrm>
                <a:prstGeom prst="ellipse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85ABE5B4-BA9E-C34C-9496-6D7EBBCDBF6D}"/>
                  </a:ext>
                </a:extLst>
              </p:cNvPr>
              <p:cNvSpPr/>
              <p:nvPr/>
            </p:nvSpPr>
            <p:spPr>
              <a:xfrm rot="409506">
                <a:off x="8010185" y="3726330"/>
                <a:ext cx="241508" cy="172251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B6EABBB6-082A-2E42-A540-003C35BF2A68}"/>
                </a:ext>
              </a:extLst>
            </p:cNvPr>
            <p:cNvSpPr/>
            <p:nvPr/>
          </p:nvSpPr>
          <p:spPr>
            <a:xfrm>
              <a:off x="5738990" y="2166344"/>
              <a:ext cx="794203" cy="1842314"/>
            </a:xfrm>
            <a:custGeom>
              <a:avLst/>
              <a:gdLst>
                <a:gd name="connsiteX0" fmla="*/ 0 w 990600"/>
                <a:gd name="connsiteY0" fmla="*/ 2917149 h 2917149"/>
                <a:gd name="connsiteX1" fmla="*/ 558800 w 990600"/>
                <a:gd name="connsiteY1" fmla="*/ 2332949 h 2917149"/>
                <a:gd name="connsiteX2" fmla="*/ 609600 w 990600"/>
                <a:gd name="connsiteY2" fmla="*/ 275549 h 2917149"/>
                <a:gd name="connsiteX3" fmla="*/ 990600 w 990600"/>
                <a:gd name="connsiteY3" fmla="*/ 21549 h 291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0600" h="2917149">
                  <a:moveTo>
                    <a:pt x="0" y="2917149"/>
                  </a:moveTo>
                  <a:cubicBezTo>
                    <a:pt x="228600" y="2845182"/>
                    <a:pt x="457200" y="2773216"/>
                    <a:pt x="558800" y="2332949"/>
                  </a:cubicBezTo>
                  <a:cubicBezTo>
                    <a:pt x="660400" y="1892682"/>
                    <a:pt x="537633" y="660782"/>
                    <a:pt x="609600" y="275549"/>
                  </a:cubicBezTo>
                  <a:cubicBezTo>
                    <a:pt x="681567" y="-109684"/>
                    <a:pt x="990600" y="21549"/>
                    <a:pt x="990600" y="21549"/>
                  </a:cubicBezTo>
                </a:path>
              </a:pathLst>
            </a:cu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B6FE4D15-D951-1F48-9CAE-EE947A04938C}"/>
                </a:ext>
              </a:extLst>
            </p:cNvPr>
            <p:cNvSpPr/>
            <p:nvPr/>
          </p:nvSpPr>
          <p:spPr>
            <a:xfrm>
              <a:off x="5774627" y="4336157"/>
              <a:ext cx="763657" cy="797273"/>
            </a:xfrm>
            <a:custGeom>
              <a:avLst/>
              <a:gdLst>
                <a:gd name="connsiteX0" fmla="*/ 0 w 952500"/>
                <a:gd name="connsiteY0" fmla="*/ 4233 h 2348806"/>
                <a:gd name="connsiteX1" fmla="*/ 419100 w 952500"/>
                <a:gd name="connsiteY1" fmla="*/ 42333 h 2348806"/>
                <a:gd name="connsiteX2" fmla="*/ 552450 w 952500"/>
                <a:gd name="connsiteY2" fmla="*/ 309033 h 2348806"/>
                <a:gd name="connsiteX3" fmla="*/ 590550 w 952500"/>
                <a:gd name="connsiteY3" fmla="*/ 1090083 h 2348806"/>
                <a:gd name="connsiteX4" fmla="*/ 609600 w 952500"/>
                <a:gd name="connsiteY4" fmla="*/ 2214033 h 2348806"/>
                <a:gd name="connsiteX5" fmla="*/ 952500 w 952500"/>
                <a:gd name="connsiteY5" fmla="*/ 2328333 h 234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0" h="2348806">
                  <a:moveTo>
                    <a:pt x="0" y="4233"/>
                  </a:moveTo>
                  <a:cubicBezTo>
                    <a:pt x="163512" y="-2117"/>
                    <a:pt x="327025" y="-8467"/>
                    <a:pt x="419100" y="42333"/>
                  </a:cubicBezTo>
                  <a:cubicBezTo>
                    <a:pt x="511175" y="93133"/>
                    <a:pt x="523875" y="134408"/>
                    <a:pt x="552450" y="309033"/>
                  </a:cubicBezTo>
                  <a:cubicBezTo>
                    <a:pt x="581025" y="483658"/>
                    <a:pt x="581025" y="772583"/>
                    <a:pt x="590550" y="1090083"/>
                  </a:cubicBezTo>
                  <a:cubicBezTo>
                    <a:pt x="600075" y="1407583"/>
                    <a:pt x="549275" y="2007658"/>
                    <a:pt x="609600" y="2214033"/>
                  </a:cubicBezTo>
                  <a:cubicBezTo>
                    <a:pt x="669925" y="2420408"/>
                    <a:pt x="952500" y="2328333"/>
                    <a:pt x="952500" y="2328333"/>
                  </a:cubicBezTo>
                </a:path>
              </a:pathLst>
            </a:cu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5A9FB097-4186-194C-AF73-306F78611046}"/>
              </a:ext>
            </a:extLst>
          </p:cNvPr>
          <p:cNvSpPr/>
          <p:nvPr/>
        </p:nvSpPr>
        <p:spPr>
          <a:xfrm>
            <a:off x="-2" y="6090123"/>
            <a:ext cx="12192000" cy="767877"/>
          </a:xfrm>
          <a:prstGeom prst="rect">
            <a:avLst/>
          </a:prstGeom>
          <a:solidFill>
            <a:srgbClr val="4472C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587D7790-82BD-224C-9248-17E5269A959C}"/>
              </a:ext>
            </a:extLst>
          </p:cNvPr>
          <p:cNvSpPr/>
          <p:nvPr/>
        </p:nvSpPr>
        <p:spPr>
          <a:xfrm rot="409506">
            <a:off x="8460519" y="3753218"/>
            <a:ext cx="241508" cy="230392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0DF67680-5108-AF47-8161-F86022A44DE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82" r="16367" b="13023"/>
          <a:stretch/>
        </p:blipFill>
        <p:spPr>
          <a:xfrm>
            <a:off x="671785" y="3644101"/>
            <a:ext cx="5424213" cy="244602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722A577-8C6F-DB4A-823C-33441A908C47}"/>
              </a:ext>
            </a:extLst>
          </p:cNvPr>
          <p:cNvGrpSpPr/>
          <p:nvPr/>
        </p:nvGrpSpPr>
        <p:grpSpPr>
          <a:xfrm>
            <a:off x="5342021" y="1233714"/>
            <a:ext cx="4890550" cy="5501991"/>
            <a:chOff x="5342021" y="996822"/>
            <a:chExt cx="5670450" cy="573888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EF5C060-365B-6D4E-B509-D7FD96F5500B}"/>
                </a:ext>
              </a:extLst>
            </p:cNvPr>
            <p:cNvGrpSpPr/>
            <p:nvPr/>
          </p:nvGrpSpPr>
          <p:grpSpPr>
            <a:xfrm>
              <a:off x="5342021" y="1830568"/>
              <a:ext cx="5033742" cy="4905138"/>
              <a:chOff x="5342021" y="1830568"/>
              <a:chExt cx="5033742" cy="4905138"/>
            </a:xfrm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4CBE37F3-60B6-2149-AA8F-9304D277F389}"/>
                  </a:ext>
                </a:extLst>
              </p:cNvPr>
              <p:cNvSpPr/>
              <p:nvPr/>
            </p:nvSpPr>
            <p:spPr>
              <a:xfrm>
                <a:off x="6904291" y="5428115"/>
                <a:ext cx="1409399" cy="1307591"/>
              </a:xfrm>
              <a:prstGeom prst="ellipse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500" dirty="0">
                    <a:latin typeface="Arial" charset="0"/>
                    <a:ea typeface="Arial" charset="0"/>
                    <a:cs typeface="Arial" charset="0"/>
                  </a:rPr>
                  <a:t>H</a:t>
                </a:r>
                <a:r>
                  <a:rPr lang="en-US" sz="2500" baseline="-25000" dirty="0">
                    <a:latin typeface="Arial" charset="0"/>
                    <a:ea typeface="Arial" charset="0"/>
                    <a:cs typeface="Arial" charset="0"/>
                  </a:rPr>
                  <a:t>2</a:t>
                </a:r>
                <a:r>
                  <a:rPr lang="en-US" sz="2500" dirty="0">
                    <a:latin typeface="Arial" charset="0"/>
                    <a:ea typeface="Arial" charset="0"/>
                    <a:cs typeface="Arial" charset="0"/>
                  </a:rPr>
                  <a:t>O</a:t>
                </a:r>
                <a:endParaRPr lang="en-US" sz="2500" baseline="-250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94385641-C8D8-314A-8B4D-00A6D7599E29}"/>
                  </a:ext>
                </a:extLst>
              </p:cNvPr>
              <p:cNvSpPr/>
              <p:nvPr/>
            </p:nvSpPr>
            <p:spPr>
              <a:xfrm>
                <a:off x="5342021" y="1830568"/>
                <a:ext cx="5033742" cy="4804214"/>
              </a:xfrm>
              <a:custGeom>
                <a:avLst/>
                <a:gdLst>
                  <a:gd name="connsiteX0" fmla="*/ 1874667 w 5667179"/>
                  <a:gd name="connsiteY0" fmla="*/ 5036695 h 5074243"/>
                  <a:gd name="connsiteX1" fmla="*/ 450602 w 5667179"/>
                  <a:gd name="connsiteY1" fmla="*/ 4946754 h 5074243"/>
                  <a:gd name="connsiteX2" fmla="*/ 897 w 5667179"/>
                  <a:gd name="connsiteY2" fmla="*/ 3987384 h 5074243"/>
                  <a:gd name="connsiteX3" fmla="*/ 360661 w 5667179"/>
                  <a:gd name="connsiteY3" fmla="*/ 3177915 h 5074243"/>
                  <a:gd name="connsiteX4" fmla="*/ 1200110 w 5667179"/>
                  <a:gd name="connsiteY4" fmla="*/ 2668249 h 5074243"/>
                  <a:gd name="connsiteX5" fmla="*/ 2429303 w 5667179"/>
                  <a:gd name="connsiteY5" fmla="*/ 2668249 h 5074243"/>
                  <a:gd name="connsiteX6" fmla="*/ 3283743 w 5667179"/>
                  <a:gd name="connsiteY6" fmla="*/ 3028013 h 5074243"/>
                  <a:gd name="connsiteX7" fmla="*/ 4258103 w 5667179"/>
                  <a:gd name="connsiteY7" fmla="*/ 2923082 h 5074243"/>
                  <a:gd name="connsiteX8" fmla="*/ 5052582 w 5667179"/>
                  <a:gd name="connsiteY8" fmla="*/ 2353456 h 5074243"/>
                  <a:gd name="connsiteX9" fmla="*/ 4977631 w 5667179"/>
                  <a:gd name="connsiteY9" fmla="*/ 1618938 h 5074243"/>
                  <a:gd name="connsiteX10" fmla="*/ 4992621 w 5667179"/>
                  <a:gd name="connsiteY10" fmla="*/ 809469 h 5074243"/>
                  <a:gd name="connsiteX11" fmla="*/ 5277434 w 5667179"/>
                  <a:gd name="connsiteY11" fmla="*/ 239843 h 5074243"/>
                  <a:gd name="connsiteX12" fmla="*/ 5667179 w 5667179"/>
                  <a:gd name="connsiteY12" fmla="*/ 0 h 5074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667179" h="5074243">
                    <a:moveTo>
                      <a:pt x="1874667" y="5036695"/>
                    </a:moveTo>
                    <a:cubicBezTo>
                      <a:pt x="1318782" y="5079167"/>
                      <a:pt x="762897" y="5121639"/>
                      <a:pt x="450602" y="4946754"/>
                    </a:cubicBezTo>
                    <a:cubicBezTo>
                      <a:pt x="138307" y="4771869"/>
                      <a:pt x="15887" y="4282190"/>
                      <a:pt x="897" y="3987384"/>
                    </a:cubicBezTo>
                    <a:cubicBezTo>
                      <a:pt x="-14093" y="3692578"/>
                      <a:pt x="160792" y="3397771"/>
                      <a:pt x="360661" y="3177915"/>
                    </a:cubicBezTo>
                    <a:cubicBezTo>
                      <a:pt x="560530" y="2958059"/>
                      <a:pt x="855336" y="2753193"/>
                      <a:pt x="1200110" y="2668249"/>
                    </a:cubicBezTo>
                    <a:cubicBezTo>
                      <a:pt x="1544884" y="2583305"/>
                      <a:pt x="2082031" y="2608288"/>
                      <a:pt x="2429303" y="2668249"/>
                    </a:cubicBezTo>
                    <a:cubicBezTo>
                      <a:pt x="2776575" y="2728210"/>
                      <a:pt x="2978943" y="2985541"/>
                      <a:pt x="3283743" y="3028013"/>
                    </a:cubicBezTo>
                    <a:cubicBezTo>
                      <a:pt x="3588543" y="3070485"/>
                      <a:pt x="3963297" y="3035508"/>
                      <a:pt x="4258103" y="2923082"/>
                    </a:cubicBezTo>
                    <a:cubicBezTo>
                      <a:pt x="4552909" y="2810656"/>
                      <a:pt x="4932661" y="2570813"/>
                      <a:pt x="5052582" y="2353456"/>
                    </a:cubicBezTo>
                    <a:cubicBezTo>
                      <a:pt x="5172503" y="2136099"/>
                      <a:pt x="4987624" y="1876269"/>
                      <a:pt x="4977631" y="1618938"/>
                    </a:cubicBezTo>
                    <a:cubicBezTo>
                      <a:pt x="4967638" y="1361607"/>
                      <a:pt x="4942654" y="1039318"/>
                      <a:pt x="4992621" y="809469"/>
                    </a:cubicBezTo>
                    <a:cubicBezTo>
                      <a:pt x="5042588" y="579620"/>
                      <a:pt x="5165008" y="374754"/>
                      <a:pt x="5277434" y="239843"/>
                    </a:cubicBezTo>
                    <a:cubicBezTo>
                      <a:pt x="5389860" y="104932"/>
                      <a:pt x="5528519" y="52466"/>
                      <a:pt x="5667179" y="0"/>
                    </a:cubicBezTo>
                  </a:path>
                </a:pathLst>
              </a:custGeom>
              <a:noFill/>
              <a:ln w="57150">
                <a:solidFill>
                  <a:schemeClr val="accent1"/>
                </a:solidFill>
                <a:headEnd type="none" w="med" len="med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EC32E08-B5DC-D247-83F8-81578717B96F}"/>
                </a:ext>
              </a:extLst>
            </p:cNvPr>
            <p:cNvGrpSpPr/>
            <p:nvPr/>
          </p:nvGrpSpPr>
          <p:grpSpPr>
            <a:xfrm>
              <a:off x="9967385" y="996822"/>
              <a:ext cx="1045086" cy="703775"/>
              <a:chOff x="9967385" y="996822"/>
              <a:chExt cx="1045086" cy="703775"/>
            </a:xfrm>
          </p:grpSpPr>
          <p:sp>
            <p:nvSpPr>
              <p:cNvPr id="2" name="Freeform 1">
                <a:extLst>
                  <a:ext uri="{FF2B5EF4-FFF2-40B4-BE49-F238E27FC236}">
                    <a16:creationId xmlns:a16="http://schemas.microsoft.com/office/drawing/2014/main" id="{55B3C167-9E7C-D14D-B44D-6F3ECD6EA082}"/>
                  </a:ext>
                </a:extLst>
              </p:cNvPr>
              <p:cNvSpPr/>
              <p:nvPr/>
            </p:nvSpPr>
            <p:spPr>
              <a:xfrm rot="20595684">
                <a:off x="9967385" y="1099029"/>
                <a:ext cx="145542" cy="554897"/>
              </a:xfrm>
              <a:custGeom>
                <a:avLst/>
                <a:gdLst>
                  <a:gd name="connsiteX0" fmla="*/ 0 w 112295"/>
                  <a:gd name="connsiteY0" fmla="*/ 0 h 705853"/>
                  <a:gd name="connsiteX1" fmla="*/ 112295 w 112295"/>
                  <a:gd name="connsiteY1" fmla="*/ 705853 h 705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2295" h="705853">
                    <a:moveTo>
                      <a:pt x="0" y="0"/>
                    </a:moveTo>
                    <a:lnTo>
                      <a:pt x="112295" y="705853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id="{A82C3C1A-2688-D54F-9B75-38DCB283EE29}"/>
                  </a:ext>
                </a:extLst>
              </p:cNvPr>
              <p:cNvSpPr/>
              <p:nvPr/>
            </p:nvSpPr>
            <p:spPr>
              <a:xfrm rot="849202">
                <a:off x="10285326" y="996822"/>
                <a:ext cx="111805" cy="606058"/>
              </a:xfrm>
              <a:custGeom>
                <a:avLst/>
                <a:gdLst>
                  <a:gd name="connsiteX0" fmla="*/ 0 w 112295"/>
                  <a:gd name="connsiteY0" fmla="*/ 0 h 705853"/>
                  <a:gd name="connsiteX1" fmla="*/ 112295 w 112295"/>
                  <a:gd name="connsiteY1" fmla="*/ 705853 h 705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2295" h="705853">
                    <a:moveTo>
                      <a:pt x="0" y="0"/>
                    </a:moveTo>
                    <a:lnTo>
                      <a:pt x="112295" y="705853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BAE91B25-370F-4140-B201-1819976FA13C}"/>
                  </a:ext>
                </a:extLst>
              </p:cNvPr>
              <p:cNvSpPr/>
              <p:nvPr/>
            </p:nvSpPr>
            <p:spPr>
              <a:xfrm rot="2367197">
                <a:off x="10622456" y="1080382"/>
                <a:ext cx="45719" cy="578330"/>
              </a:xfrm>
              <a:custGeom>
                <a:avLst/>
                <a:gdLst>
                  <a:gd name="connsiteX0" fmla="*/ 0 w 112295"/>
                  <a:gd name="connsiteY0" fmla="*/ 0 h 705853"/>
                  <a:gd name="connsiteX1" fmla="*/ 112295 w 112295"/>
                  <a:gd name="connsiteY1" fmla="*/ 705853 h 705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2295" h="705853">
                    <a:moveTo>
                      <a:pt x="0" y="0"/>
                    </a:moveTo>
                    <a:lnTo>
                      <a:pt x="112295" y="705853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739604AD-F2D7-F245-9BCA-A721BBDF06D5}"/>
                  </a:ext>
                </a:extLst>
              </p:cNvPr>
              <p:cNvSpPr/>
              <p:nvPr/>
            </p:nvSpPr>
            <p:spPr>
              <a:xfrm rot="4556695">
                <a:off x="10769614" y="1457741"/>
                <a:ext cx="94089" cy="391624"/>
              </a:xfrm>
              <a:custGeom>
                <a:avLst/>
                <a:gdLst>
                  <a:gd name="connsiteX0" fmla="*/ 0 w 112295"/>
                  <a:gd name="connsiteY0" fmla="*/ 0 h 705853"/>
                  <a:gd name="connsiteX1" fmla="*/ 112295 w 112295"/>
                  <a:gd name="connsiteY1" fmla="*/ 705853 h 705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2295" h="705853">
                    <a:moveTo>
                      <a:pt x="0" y="0"/>
                    </a:moveTo>
                    <a:lnTo>
                      <a:pt x="112295" y="705853"/>
                    </a:lnTo>
                  </a:path>
                </a:pathLst>
              </a:cu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E51E380C-9802-EB42-8964-5E5FEF389AA1}"/>
              </a:ext>
            </a:extLst>
          </p:cNvPr>
          <p:cNvSpPr txBox="1"/>
          <p:nvPr/>
        </p:nvSpPr>
        <p:spPr>
          <a:xfrm>
            <a:off x="793040" y="2139751"/>
            <a:ext cx="2685922" cy="134581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Solar radiation</a:t>
            </a:r>
          </a:p>
          <a:p>
            <a:pPr>
              <a:lnSpc>
                <a:spcPct val="114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Temperature</a:t>
            </a:r>
          </a:p>
          <a:p>
            <a:pPr>
              <a:lnSpc>
                <a:spcPct val="114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Precipitation</a:t>
            </a:r>
          </a:p>
          <a:p>
            <a:pPr>
              <a:lnSpc>
                <a:spcPct val="114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VPD, CO</a:t>
            </a:r>
            <a:r>
              <a:rPr lang="en-US" baseline="-25000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2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 levels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0BB86C8-CF87-F245-8209-60349248AD09}"/>
              </a:ext>
            </a:extLst>
          </p:cNvPr>
          <p:cNvSpPr txBox="1"/>
          <p:nvPr/>
        </p:nvSpPr>
        <p:spPr>
          <a:xfrm>
            <a:off x="769368" y="4373838"/>
            <a:ext cx="3008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Leaf elongation &amp; development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BC1387F-F9E1-6849-8A17-01631C77413F}"/>
              </a:ext>
            </a:extLst>
          </p:cNvPr>
          <p:cNvSpPr txBox="1"/>
          <p:nvPr/>
        </p:nvSpPr>
        <p:spPr>
          <a:xfrm>
            <a:off x="736666" y="6193830"/>
            <a:ext cx="3064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Phenological timeline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C55285B8-A151-CA4B-9A51-720DBCEC5B20}"/>
              </a:ext>
            </a:extLst>
          </p:cNvPr>
          <p:cNvCxnSpPr>
            <a:cxnSpLocks/>
          </p:cNvCxnSpPr>
          <p:nvPr/>
        </p:nvCxnSpPr>
        <p:spPr>
          <a:xfrm flipV="1">
            <a:off x="793040" y="6080569"/>
            <a:ext cx="4406465" cy="9554"/>
          </a:xfrm>
          <a:prstGeom prst="straightConnector1">
            <a:avLst/>
          </a:prstGeom>
          <a:ln w="44450">
            <a:solidFill>
              <a:schemeClr val="accent2">
                <a:alpha val="8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5266EB0C-FD3C-AF4C-A27B-BBDE9D8CFC56}"/>
              </a:ext>
            </a:extLst>
          </p:cNvPr>
          <p:cNvSpPr txBox="1"/>
          <p:nvPr/>
        </p:nvSpPr>
        <p:spPr>
          <a:xfrm>
            <a:off x="7300136" y="2031645"/>
            <a:ext cx="1807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Stomatal 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conductance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FD79346-7205-854A-A443-D2113EFC3203}"/>
              </a:ext>
            </a:extLst>
          </p:cNvPr>
          <p:cNvSpPr txBox="1"/>
          <p:nvPr/>
        </p:nvSpPr>
        <p:spPr>
          <a:xfrm>
            <a:off x="9689126" y="2092301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Atmospheric water demand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0BF8487-4138-4C4F-ABA7-42703429CBC0}"/>
              </a:ext>
            </a:extLst>
          </p:cNvPr>
          <p:cNvSpPr txBox="1"/>
          <p:nvPr/>
        </p:nvSpPr>
        <p:spPr>
          <a:xfrm>
            <a:off x="5901872" y="4967945"/>
            <a:ext cx="3414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Photosynthesis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Carbon partitioning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C4222D7-F743-DF40-BED0-87005F3497D5}"/>
              </a:ext>
            </a:extLst>
          </p:cNvPr>
          <p:cNvSpPr txBox="1"/>
          <p:nvPr/>
        </p:nvSpPr>
        <p:spPr>
          <a:xfrm>
            <a:off x="7975256" y="6269615"/>
            <a:ext cx="47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Soil module tracking water status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5463C28-39EE-864F-8BAA-34C9CDC0DC87}"/>
              </a:ext>
            </a:extLst>
          </p:cNvPr>
          <p:cNvSpPr txBox="1"/>
          <p:nvPr/>
        </p:nvSpPr>
        <p:spPr>
          <a:xfrm>
            <a:off x="687578" y="933252"/>
            <a:ext cx="69234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>
                    <a:lumMod val="95000"/>
                  </a:schemeClr>
                </a:solidFill>
                <a:latin typeface="Avenir Next" panose="020B0503020202020204" pitchFamily="34" charset="0"/>
                <a:ea typeface="Gulim" panose="020B0600000101010101" pitchFamily="34" charset="-127"/>
                <a:cs typeface="Arial" panose="020B0604020202020204" pitchFamily="34" charset="0"/>
              </a:rPr>
              <a:t>Process-based crop mode - MAIZSIM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Avenir Next" panose="020B0503020202020204" pitchFamily="34" charset="0"/>
              <a:ea typeface="Gulim" panose="020B0600000101010101" pitchFamily="34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64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064323D-0077-444D-8992-8D1DC3C31D1A}"/>
              </a:ext>
            </a:extLst>
          </p:cNvPr>
          <p:cNvGrpSpPr/>
          <p:nvPr/>
        </p:nvGrpSpPr>
        <p:grpSpPr>
          <a:xfrm>
            <a:off x="497955" y="2342091"/>
            <a:ext cx="6889816" cy="4334479"/>
            <a:chOff x="1763490" y="1401318"/>
            <a:chExt cx="8098990" cy="466878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C55EB32-28BF-4747-A050-09C2A9B7DFF0}"/>
                </a:ext>
              </a:extLst>
            </p:cNvPr>
            <p:cNvGrpSpPr/>
            <p:nvPr/>
          </p:nvGrpSpPr>
          <p:grpSpPr>
            <a:xfrm>
              <a:off x="2489021" y="1401318"/>
              <a:ext cx="6304459" cy="3810761"/>
              <a:chOff x="6131387" y="1515623"/>
              <a:chExt cx="3910347" cy="2383868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4E8FDE78-E75F-D74E-AFE1-57171771B4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duotone>
                  <a:prstClr val="black"/>
                  <a:schemeClr val="tx2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6131989" y="1515623"/>
                <a:ext cx="3909745" cy="238386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3BFDC4BF-9AE5-E44B-BAC8-D75C1EABEA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12652" r="162" b="9471"/>
              <a:stretch/>
            </p:blipFill>
            <p:spPr>
              <a:xfrm>
                <a:off x="6131387" y="1530410"/>
                <a:ext cx="3862742" cy="2356612"/>
              </a:xfrm>
              <a:prstGeom prst="rect">
                <a:avLst/>
              </a:prstGeom>
            </p:spPr>
          </p:pic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2FD18A9E-9F05-DA4E-A841-B6A6DC8D6CA9}"/>
                  </a:ext>
                </a:extLst>
              </p:cNvPr>
              <p:cNvSpPr/>
              <p:nvPr/>
            </p:nvSpPr>
            <p:spPr>
              <a:xfrm flipV="1">
                <a:off x="8947459" y="2418263"/>
                <a:ext cx="77196" cy="8172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19D529BD-E993-4A44-B363-9A22E2381AF8}"/>
                  </a:ext>
                </a:extLst>
              </p:cNvPr>
              <p:cNvSpPr/>
              <p:nvPr/>
            </p:nvSpPr>
            <p:spPr>
              <a:xfrm flipV="1">
                <a:off x="8212518" y="2298314"/>
                <a:ext cx="77196" cy="8172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481547FE-4661-1B43-9EAA-695068B96017}"/>
                  </a:ext>
                </a:extLst>
              </p:cNvPr>
              <p:cNvSpPr/>
              <p:nvPr/>
            </p:nvSpPr>
            <p:spPr>
              <a:xfrm flipV="1">
                <a:off x="7994936" y="2469269"/>
                <a:ext cx="77196" cy="8172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40DC5BF3-FCD6-6849-8299-9CD768645782}"/>
                  </a:ext>
                </a:extLst>
              </p:cNvPr>
              <p:cNvSpPr/>
              <p:nvPr/>
            </p:nvSpPr>
            <p:spPr>
              <a:xfrm flipV="1">
                <a:off x="7917713" y="2862543"/>
                <a:ext cx="77196" cy="8172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86B18CF-06B2-A843-A7CA-0DC3B315E176}"/>
                </a:ext>
              </a:extLst>
            </p:cNvPr>
            <p:cNvSpPr/>
            <p:nvPr/>
          </p:nvSpPr>
          <p:spPr>
            <a:xfrm rot="1198585">
              <a:off x="1763490" y="4184526"/>
              <a:ext cx="3600099" cy="166878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5F2E595-4AE5-7D4B-8D47-3AC8D2218FC9}"/>
                </a:ext>
              </a:extLst>
            </p:cNvPr>
            <p:cNvSpPr/>
            <p:nvPr/>
          </p:nvSpPr>
          <p:spPr>
            <a:xfrm rot="21051987">
              <a:off x="7854691" y="4401326"/>
              <a:ext cx="2007789" cy="166878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71FD296-1719-7442-BD08-DF9D5CF5C00C}"/>
              </a:ext>
            </a:extLst>
          </p:cNvPr>
          <p:cNvSpPr txBox="1"/>
          <p:nvPr/>
        </p:nvSpPr>
        <p:spPr>
          <a:xfrm>
            <a:off x="6789476" y="3060471"/>
            <a:ext cx="1486250" cy="1485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2000" dirty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Iowa</a:t>
            </a:r>
          </a:p>
          <a:p>
            <a:pPr>
              <a:lnSpc>
                <a:spcPct val="114000"/>
              </a:lnSpc>
            </a:pPr>
            <a:r>
              <a:rPr lang="en-US" sz="2000" dirty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Ohio</a:t>
            </a:r>
          </a:p>
          <a:p>
            <a:pPr>
              <a:lnSpc>
                <a:spcPct val="114000"/>
              </a:lnSpc>
            </a:pPr>
            <a:r>
              <a:rPr lang="en-US" sz="2000" dirty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Nebraska</a:t>
            </a:r>
          </a:p>
          <a:p>
            <a:pPr>
              <a:lnSpc>
                <a:spcPct val="114000"/>
              </a:lnSpc>
            </a:pPr>
            <a:r>
              <a:rPr lang="en-US" sz="2000" dirty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Oklahoma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89B0E1-D328-AF43-8935-4022F857D7FE}"/>
              </a:ext>
            </a:extLst>
          </p:cNvPr>
          <p:cNvSpPr txBox="1"/>
          <p:nvPr/>
        </p:nvSpPr>
        <p:spPr>
          <a:xfrm>
            <a:off x="907334" y="1428366"/>
            <a:ext cx="69234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>
                    <a:lumMod val="95000"/>
                  </a:schemeClr>
                </a:solidFill>
                <a:latin typeface="Avenir Next" panose="020B0503020202020204" pitchFamily="34" charset="0"/>
                <a:ea typeface="Gulim" panose="020B0600000101010101" pitchFamily="34" charset="-127"/>
                <a:cs typeface="Arial" panose="020B0604020202020204" pitchFamily="34" charset="0"/>
              </a:rPr>
              <a:t>4 simulation sites across US corn belt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Avenir Next" panose="020B0503020202020204" pitchFamily="34" charset="0"/>
              <a:ea typeface="Gulim" panose="020B0600000101010101" pitchFamily="34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802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054F1846-4D73-024D-832A-BC29FF04BA92}"/>
              </a:ext>
            </a:extLst>
          </p:cNvPr>
          <p:cNvSpPr/>
          <p:nvPr/>
        </p:nvSpPr>
        <p:spPr>
          <a:xfrm>
            <a:off x="1830565" y="1026023"/>
            <a:ext cx="1420636" cy="1397863"/>
          </a:xfrm>
          <a:prstGeom prst="ellipse">
            <a:avLst/>
          </a:prstGeom>
          <a:solidFill>
            <a:schemeClr val="accent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latin typeface="Arial" charset="0"/>
                <a:ea typeface="Arial" charset="0"/>
                <a:cs typeface="Arial" charset="0"/>
              </a:rPr>
              <a:t>Temp</a:t>
            </a:r>
            <a:endParaRPr lang="en-US" sz="2500" baseline="-25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3029BC6-A983-3D43-9049-0A2309F2E0C1}"/>
              </a:ext>
            </a:extLst>
          </p:cNvPr>
          <p:cNvSpPr/>
          <p:nvPr/>
        </p:nvSpPr>
        <p:spPr>
          <a:xfrm>
            <a:off x="1830565" y="2564538"/>
            <a:ext cx="1420635" cy="1397863"/>
          </a:xfrm>
          <a:prstGeom prst="ellipse">
            <a:avLst/>
          </a:prstGeom>
          <a:solidFill>
            <a:srgbClr val="AE77C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latin typeface="Arial" charset="0"/>
                <a:ea typeface="Arial" charset="0"/>
                <a:cs typeface="Arial" charset="0"/>
              </a:rPr>
              <a:t>VPD</a:t>
            </a:r>
            <a:endParaRPr lang="en-US" sz="2500" baseline="-25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2088177-9C56-5D4F-A8DB-72ADB1A40DC4}"/>
              </a:ext>
            </a:extLst>
          </p:cNvPr>
          <p:cNvSpPr/>
          <p:nvPr/>
        </p:nvSpPr>
        <p:spPr>
          <a:xfrm>
            <a:off x="1830565" y="4103053"/>
            <a:ext cx="1420635" cy="1397862"/>
          </a:xfrm>
          <a:prstGeom prst="ellipse">
            <a:avLst/>
          </a:prstGeom>
          <a:solidFill>
            <a:srgbClr val="00C16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latin typeface="Arial" charset="0"/>
                <a:ea typeface="Arial" charset="0"/>
                <a:cs typeface="Arial" charset="0"/>
              </a:rPr>
              <a:t>CO</a:t>
            </a:r>
            <a:r>
              <a:rPr lang="en-US" sz="2500" baseline="-25000" dirty="0">
                <a:latin typeface="Arial" charset="0"/>
                <a:ea typeface="Arial" charset="0"/>
                <a:cs typeface="Arial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863444-6400-FD4C-8A23-EA0002ACC76C}"/>
              </a:ext>
            </a:extLst>
          </p:cNvPr>
          <p:cNvSpPr txBox="1"/>
          <p:nvPr/>
        </p:nvSpPr>
        <p:spPr>
          <a:xfrm>
            <a:off x="3528797" y="1508741"/>
            <a:ext cx="5223317" cy="517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2500" dirty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2˚C warming, constant VPD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B8B12A-D8DF-DF46-82D7-B06FE809B839}"/>
              </a:ext>
            </a:extLst>
          </p:cNvPr>
          <p:cNvSpPr txBox="1"/>
          <p:nvPr/>
        </p:nvSpPr>
        <p:spPr>
          <a:xfrm>
            <a:off x="3528797" y="2871823"/>
            <a:ext cx="7259403" cy="95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2500" dirty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VPD change associated with 2˚C warming, constant temperature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1934F8-2D66-C44D-AC73-2A8CD3E1C044}"/>
              </a:ext>
            </a:extLst>
          </p:cNvPr>
          <p:cNvSpPr txBox="1"/>
          <p:nvPr/>
        </p:nvSpPr>
        <p:spPr>
          <a:xfrm>
            <a:off x="3528797" y="4585770"/>
            <a:ext cx="5939764" cy="517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2500" dirty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Doubling CO</a:t>
            </a:r>
            <a:r>
              <a:rPr lang="en-US" sz="2500" baseline="-25000" dirty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2</a:t>
            </a:r>
            <a:r>
              <a:rPr lang="en-US" sz="2500" dirty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 (from 400 to 800 ppm) </a:t>
            </a:r>
          </a:p>
        </p:txBody>
      </p:sp>
    </p:spTree>
    <p:extLst>
      <p:ext uri="{BB962C8B-B14F-4D97-AF65-F5344CB8AC3E}">
        <p14:creationId xmlns:p14="http://schemas.microsoft.com/office/powerpoint/2010/main" val="954081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1257AB2-D456-4C4E-A330-2590A8508956}"/>
              </a:ext>
            </a:extLst>
          </p:cNvPr>
          <p:cNvSpPr/>
          <p:nvPr/>
        </p:nvSpPr>
        <p:spPr>
          <a:xfrm>
            <a:off x="-2" y="6441324"/>
            <a:ext cx="12192000" cy="416675"/>
          </a:xfrm>
          <a:prstGeom prst="rect">
            <a:avLst/>
          </a:prstGeom>
          <a:solidFill>
            <a:srgbClr val="4472C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3B8472-4DE8-554F-B1E4-EA266815A33F}"/>
              </a:ext>
            </a:extLst>
          </p:cNvPr>
          <p:cNvSpPr/>
          <p:nvPr/>
        </p:nvSpPr>
        <p:spPr>
          <a:xfrm>
            <a:off x="0" y="2548328"/>
            <a:ext cx="12191998" cy="43096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322A127-5AFB-164A-AA18-54C1B09F2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9291" y="3039546"/>
            <a:ext cx="4050972" cy="317652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2279C9A-394B-564A-8337-9535F6FE396C}"/>
              </a:ext>
            </a:extLst>
          </p:cNvPr>
          <p:cNvSpPr txBox="1"/>
          <p:nvPr/>
        </p:nvSpPr>
        <p:spPr>
          <a:xfrm>
            <a:off x="618422" y="2787741"/>
            <a:ext cx="1660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Avenir Next" panose="020B0503020202020204" pitchFamily="34" charset="0"/>
                <a:ea typeface="Gulim" panose="020B0600000101010101" pitchFamily="34" charset="-127"/>
                <a:cs typeface="Arial" panose="020B0604020202020204" pitchFamily="34" charset="0"/>
              </a:rPr>
              <a:t>Yield Impact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C77C06D-A6B3-C34C-AAED-3B738293A4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226" b="35568"/>
          <a:stretch/>
        </p:blipFill>
        <p:spPr>
          <a:xfrm>
            <a:off x="3803837" y="2839099"/>
            <a:ext cx="4202873" cy="351827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CBEC8DD-E264-CF4E-871A-101B7573132F}"/>
              </a:ext>
            </a:extLst>
          </p:cNvPr>
          <p:cNvSpPr txBox="1"/>
          <p:nvPr/>
        </p:nvSpPr>
        <p:spPr>
          <a:xfrm>
            <a:off x="4615073" y="2785094"/>
            <a:ext cx="2056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Avenir Next" panose="020B0503020202020204" pitchFamily="34" charset="0"/>
                <a:ea typeface="Gulim" panose="020B0600000101010101" pitchFamily="34" charset="-127"/>
                <a:cs typeface="Arial" panose="020B0604020202020204" pitchFamily="34" charset="0"/>
              </a:rPr>
              <a:t>Mechanisms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C0D3E70-4F6B-F34D-9C08-A2A5AB831B70}"/>
              </a:ext>
            </a:extLst>
          </p:cNvPr>
          <p:cNvSpPr txBox="1"/>
          <p:nvPr/>
        </p:nvSpPr>
        <p:spPr>
          <a:xfrm>
            <a:off x="580479" y="841840"/>
            <a:ext cx="106495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>
                    <a:lumMod val="95000"/>
                  </a:schemeClr>
                </a:solidFill>
                <a:latin typeface="Avenir Next" panose="020B0503020202020204" pitchFamily="34" charset="0"/>
              </a:rPr>
              <a:t>Both warming &amp; drying in the air (increased VPD) can reduce crop yield under a changing climate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6FC4585-24B8-C642-91B8-F39567881A67}"/>
              </a:ext>
            </a:extLst>
          </p:cNvPr>
          <p:cNvSpPr/>
          <p:nvPr/>
        </p:nvSpPr>
        <p:spPr>
          <a:xfrm>
            <a:off x="8263734" y="3125693"/>
            <a:ext cx="339760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Yield loss from higher temperatures are mainly caused by a shorter growing season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Higher VPD increases water demand from the atmosphere and reduces yield through water stress responses, i.e. stomatal closure, reduced leaf area development, and a shortened growing season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Higher CO</a:t>
            </a:r>
            <a:r>
              <a:rPr lang="en-US" baseline="-250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2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 concentrations only partially alleviates yield loss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062790-E753-2742-9E1F-CA5DA9870036}"/>
              </a:ext>
            </a:extLst>
          </p:cNvPr>
          <p:cNvSpPr/>
          <p:nvPr/>
        </p:nvSpPr>
        <p:spPr>
          <a:xfrm>
            <a:off x="589636" y="6218848"/>
            <a:ext cx="3666004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" panose="020B0503020202020204" pitchFamily="34" charset="0"/>
              </a:rPr>
              <a:t>(Hsiao et al., 2019, Agric. For. Meteorol.)</a:t>
            </a:r>
            <a:endParaRPr lang="en-US" sz="1500" dirty="0">
              <a:latin typeface="Avenir Next" panose="020B0503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92918A-2442-4B4C-990D-CA6DB2D7ECF7}"/>
              </a:ext>
            </a:extLst>
          </p:cNvPr>
          <p:cNvSpPr/>
          <p:nvPr/>
        </p:nvSpPr>
        <p:spPr>
          <a:xfrm>
            <a:off x="4767946" y="3252861"/>
            <a:ext cx="457197" cy="5913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28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8747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E24450-A01B-7D43-A01F-519D81C67B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45"/>
          <a:stretch/>
        </p:blipFill>
        <p:spPr>
          <a:xfrm>
            <a:off x="1655185" y="87610"/>
            <a:ext cx="7256585" cy="6770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7EA455-C7AF-7946-9165-CB8F65E8569C}"/>
              </a:ext>
            </a:extLst>
          </p:cNvPr>
          <p:cNvSpPr txBox="1"/>
          <p:nvPr/>
        </p:nvSpPr>
        <p:spPr>
          <a:xfrm>
            <a:off x="9793933" y="6210071"/>
            <a:ext cx="2252924" cy="432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(Bonan, 2008)</a:t>
            </a:r>
          </a:p>
        </p:txBody>
      </p:sp>
    </p:spTree>
    <p:extLst>
      <p:ext uri="{BB962C8B-B14F-4D97-AF65-F5344CB8AC3E}">
        <p14:creationId xmlns:p14="http://schemas.microsoft.com/office/powerpoint/2010/main" val="3139003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219</Words>
  <Application>Microsoft Macintosh PowerPoint</Application>
  <PresentationFormat>Widescreen</PresentationFormat>
  <Paragraphs>51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Gulim</vt:lpstr>
      <vt:lpstr>Arial</vt:lpstr>
      <vt:lpstr>Avenir Next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Jennifer Hsiao</dc:creator>
  <cp:lastModifiedBy>Jennifer Hsiao</cp:lastModifiedBy>
  <cp:revision>12</cp:revision>
  <dcterms:created xsi:type="dcterms:W3CDTF">2019-11-15T00:07:48Z</dcterms:created>
  <dcterms:modified xsi:type="dcterms:W3CDTF">2019-11-15T04:02:05Z</dcterms:modified>
</cp:coreProperties>
</file>

<file path=docProps/thumbnail.jpeg>
</file>